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12_87367D4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7" r:id="rId3"/>
    <p:sldId id="303" r:id="rId4"/>
    <p:sldId id="306" r:id="rId5"/>
    <p:sldId id="304" r:id="rId6"/>
    <p:sldId id="274" r:id="rId7"/>
    <p:sldId id="275" r:id="rId8"/>
    <p:sldId id="300" r:id="rId9"/>
    <p:sldId id="279" r:id="rId10"/>
    <p:sldId id="294" r:id="rId11"/>
    <p:sldId id="301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8DE42B-C622-7D6C-9A48-F105B4D7D550}" name="Kristi Madismäe" initials="KM" userId="S::kristi.madismae@rtk.ee::d25f6e52-419d-4a43-9fa9-4c1b585d602d" providerId="AD"/>
  <p188:author id="{F91125AF-1055-B749-52B2-1519B2910DC4}" name="Aivi Koppel" initials="AK" userId="S::aivi.koppel@rtk.ee::dd46e171-10a8-48bd-b939-c9702a87ea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C06"/>
    <a:srgbClr val="FBFDB9"/>
    <a:srgbClr val="89C064"/>
    <a:srgbClr val="3865B6"/>
    <a:srgbClr val="95C674"/>
    <a:srgbClr val="548235"/>
    <a:srgbClr val="F6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2" autoAdjust="0"/>
    <p:restoredTop sz="93792" autoAdjust="0"/>
  </p:normalViewPr>
  <p:slideViewPr>
    <p:cSldViewPr snapToGrid="0">
      <p:cViewPr varScale="1">
        <p:scale>
          <a:sx n="125" d="100"/>
          <a:sy n="125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12_87367D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20E20B-D462-4ECE-8178-DD1D7E7B242C}" authorId="{6D8DE42B-C622-7D6C-9A48-F105B4D7D550}" created="2024-04-30T06:33:47.6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68495169" sldId="274"/>
      <ac:spMk id="3" creationId="{E0FC0002-C5BE-0C78-1A76-53CE4328B8D7}"/>
      <ac:txMk cp="124" len="128">
        <ac:context len="253" hash="2284180530"/>
      </ac:txMk>
    </ac:txMkLst>
    <p188:pos x="8941308" y="1038796"/>
    <p188:txBody>
      <a:bodyPr/>
      <a:lstStyle/>
      <a:p>
        <a:r>
          <a:rPr lang="et-EE"/>
          <a:t>Kui on nt üksik asutus, kes kasutab DHSis x dokumendiliiki, siis võiks vaadata ka protsessi ja teiste asutuste kogemusi. Nt tööplaan.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DF321-13D2-437F-939B-22CBF5FF917D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F26385DE-8178-4E39-ACB1-92E97F6A2366}">
      <dgm:prSet phldrT="[Text]"/>
      <dgm:spPr>
        <a:solidFill>
          <a:srgbClr val="3865B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t-EE" b="0" i="0" u="none" strike="noStrike">
              <a:effectLst/>
              <a:latin typeface="Calibri" panose="020F0502020204030204" pitchFamily="34" charset="0"/>
            </a:rPr>
            <a:t>Kasutajamugavus</a:t>
          </a:r>
          <a:endParaRPr lang="et-EE"/>
        </a:p>
      </dgm:t>
    </dgm:pt>
    <dgm:pt modelId="{027C4C3A-5FE9-4F75-9C16-7D7522019D77}" type="parTrans" cxnId="{FD006CF9-4A8A-42F2-8E60-5B102F9688ED}">
      <dgm:prSet/>
      <dgm:spPr/>
      <dgm:t>
        <a:bodyPr/>
        <a:lstStyle/>
        <a:p>
          <a:endParaRPr lang="et-EE"/>
        </a:p>
      </dgm:t>
    </dgm:pt>
    <dgm:pt modelId="{E865D7D4-E21C-4594-8FBB-F12ED4BB0A18}" type="sibTrans" cxnId="{FD006CF9-4A8A-42F2-8E60-5B102F9688ED}">
      <dgm:prSet/>
      <dgm:spPr/>
      <dgm:t>
        <a:bodyPr/>
        <a:lstStyle/>
        <a:p>
          <a:endParaRPr lang="et-EE"/>
        </a:p>
      </dgm:t>
    </dgm:pt>
    <dgm:pt modelId="{957A6E31-2CC7-4624-83FB-F6CA59CA45B9}">
      <dgm:prSet/>
      <dgm:spPr>
        <a:solidFill>
          <a:srgbClr val="3865B6"/>
        </a:solidFill>
      </dgm:spPr>
      <dgm:t>
        <a:bodyPr/>
        <a:lstStyle/>
        <a:p>
          <a:r>
            <a:rPr lang="et-EE" b="0" i="0" u="none" strike="noStrike">
              <a:effectLst/>
              <a:latin typeface="Calibri" panose="020F0502020204030204" pitchFamily="34" charset="0"/>
            </a:rPr>
            <a:t>Visuaal </a:t>
          </a:r>
          <a:endParaRPr lang="et-EE" b="0" i="0" u="none" strike="noStrike" dirty="0">
            <a:effectLst/>
            <a:latin typeface="Arial" panose="020B0604020202020204" pitchFamily="34" charset="0"/>
          </a:endParaRPr>
        </a:p>
      </dgm:t>
    </dgm:pt>
    <dgm:pt modelId="{C01F7338-31D7-4332-8CC0-74B3E25ACC81}" type="parTrans" cxnId="{6DD9C950-01FF-48AB-BB15-EC6A62895221}">
      <dgm:prSet/>
      <dgm:spPr/>
      <dgm:t>
        <a:bodyPr/>
        <a:lstStyle/>
        <a:p>
          <a:endParaRPr lang="et-EE"/>
        </a:p>
      </dgm:t>
    </dgm:pt>
    <dgm:pt modelId="{F70AE784-2D12-4B7F-9FE3-30E0795433F8}" type="sibTrans" cxnId="{6DD9C950-01FF-48AB-BB15-EC6A62895221}">
      <dgm:prSet/>
      <dgm:spPr/>
      <dgm:t>
        <a:bodyPr/>
        <a:lstStyle/>
        <a:p>
          <a:endParaRPr lang="et-EE"/>
        </a:p>
      </dgm:t>
    </dgm:pt>
    <dgm:pt modelId="{6044EC60-9F44-4397-B175-856BF00084DB}">
      <dgm:prSet/>
      <dgm:spPr>
        <a:solidFill>
          <a:srgbClr val="3865B6"/>
        </a:solidFill>
      </dgm:spPr>
      <dgm:t>
        <a:bodyPr/>
        <a:lstStyle/>
        <a:p>
          <a:r>
            <a:rPr lang="et-EE" b="0" i="0" u="none" strike="noStrike" dirty="0">
              <a:effectLst/>
              <a:latin typeface="Calibri" panose="020F0502020204030204" pitchFamily="34" charset="0"/>
            </a:rPr>
            <a:t>Liikide ühtlustatus </a:t>
          </a:r>
          <a:endParaRPr lang="et-EE" b="0" i="0" u="none" strike="noStrike" dirty="0">
            <a:effectLst/>
            <a:latin typeface="Arial" panose="020B0604020202020204" pitchFamily="34" charset="0"/>
          </a:endParaRPr>
        </a:p>
      </dgm:t>
    </dgm:pt>
    <dgm:pt modelId="{01421DDA-DCA1-4BAE-8F0E-6363E8776E46}" type="parTrans" cxnId="{EDB1558F-3FC8-4039-9B6C-A07165168C81}">
      <dgm:prSet/>
      <dgm:spPr/>
      <dgm:t>
        <a:bodyPr/>
        <a:lstStyle/>
        <a:p>
          <a:endParaRPr lang="et-EE"/>
        </a:p>
      </dgm:t>
    </dgm:pt>
    <dgm:pt modelId="{9C4938FC-C880-4CEB-9DE1-A8080EC96BFF}" type="sibTrans" cxnId="{EDB1558F-3FC8-4039-9B6C-A07165168C81}">
      <dgm:prSet/>
      <dgm:spPr/>
      <dgm:t>
        <a:bodyPr/>
        <a:lstStyle/>
        <a:p>
          <a:endParaRPr lang="et-EE"/>
        </a:p>
      </dgm:t>
    </dgm:pt>
    <dgm:pt modelId="{1997FE4C-4DBD-4498-8B5A-621C62E09767}">
      <dgm:prSet/>
      <dgm:spPr>
        <a:solidFill>
          <a:srgbClr val="3865B6"/>
        </a:solidFill>
      </dgm:spPr>
      <dgm:t>
        <a:bodyPr/>
        <a:lstStyle/>
        <a:p>
          <a:r>
            <a:rPr lang="et-EE" b="0" i="0" u="none" strike="noStrike" dirty="0">
              <a:effectLst/>
              <a:latin typeface="Calibri" panose="020F0502020204030204" pitchFamily="34" charset="0"/>
            </a:rPr>
            <a:t>Administreerimismugavus</a:t>
          </a:r>
        </a:p>
      </dgm:t>
    </dgm:pt>
    <dgm:pt modelId="{66AA1A86-2022-464F-A42F-A74CE2AEE1B8}" type="parTrans" cxnId="{60AB0DC4-545B-4929-B8F1-4BB1A3040937}">
      <dgm:prSet/>
      <dgm:spPr/>
      <dgm:t>
        <a:bodyPr/>
        <a:lstStyle/>
        <a:p>
          <a:endParaRPr lang="et-EE"/>
        </a:p>
      </dgm:t>
    </dgm:pt>
    <dgm:pt modelId="{93E92663-1E90-49C2-8E20-89A643ED848F}" type="sibTrans" cxnId="{60AB0DC4-545B-4929-B8F1-4BB1A3040937}">
      <dgm:prSet/>
      <dgm:spPr/>
      <dgm:t>
        <a:bodyPr/>
        <a:lstStyle/>
        <a:p>
          <a:endParaRPr lang="et-EE"/>
        </a:p>
      </dgm:t>
    </dgm:pt>
    <dgm:pt modelId="{4A3CE53A-EAD2-4D21-8B12-9069CF7B2FEB}">
      <dgm:prSet/>
      <dgm:spPr>
        <a:solidFill>
          <a:srgbClr val="3865B6"/>
        </a:solidFill>
      </dgm:spPr>
      <dgm:t>
        <a:bodyPr/>
        <a:lstStyle/>
        <a:p>
          <a:r>
            <a:rPr lang="et-EE">
              <a:latin typeface="Calibri" panose="020F0502020204030204" pitchFamily="34" charset="0"/>
            </a:rPr>
            <a:t>…</a:t>
          </a:r>
          <a:endParaRPr lang="et-EE" b="0" i="0" u="none" strike="noStrike" dirty="0">
            <a:effectLst/>
            <a:latin typeface="Arial" panose="020B0604020202020204" pitchFamily="34" charset="0"/>
          </a:endParaRPr>
        </a:p>
      </dgm:t>
    </dgm:pt>
    <dgm:pt modelId="{97AE59AD-3733-4776-AE4F-372DC47552FD}" type="parTrans" cxnId="{DF8919CA-517C-4D05-8C9D-04C868DABD76}">
      <dgm:prSet/>
      <dgm:spPr/>
      <dgm:t>
        <a:bodyPr/>
        <a:lstStyle/>
        <a:p>
          <a:endParaRPr lang="et-EE"/>
        </a:p>
      </dgm:t>
    </dgm:pt>
    <dgm:pt modelId="{6C297D0E-B2A0-4A95-84AB-340AAF47503D}" type="sibTrans" cxnId="{DF8919CA-517C-4D05-8C9D-04C868DABD76}">
      <dgm:prSet/>
      <dgm:spPr/>
      <dgm:t>
        <a:bodyPr/>
        <a:lstStyle/>
        <a:p>
          <a:endParaRPr lang="et-EE"/>
        </a:p>
      </dgm:t>
    </dgm:pt>
    <dgm:pt modelId="{49F0FD99-2953-4B27-875B-F00BB271B53D}" type="pres">
      <dgm:prSet presAssocID="{AD8DF321-13D2-437F-939B-22CBF5FF917D}" presName="diagram" presStyleCnt="0">
        <dgm:presLayoutVars>
          <dgm:dir/>
          <dgm:resizeHandles val="exact"/>
        </dgm:presLayoutVars>
      </dgm:prSet>
      <dgm:spPr/>
    </dgm:pt>
    <dgm:pt modelId="{FC6A5B7D-7BC8-4746-8408-702CF93CCAF3}" type="pres">
      <dgm:prSet presAssocID="{F26385DE-8178-4E39-ACB1-92E97F6A2366}" presName="node" presStyleLbl="node1" presStyleIdx="0" presStyleCnt="5">
        <dgm:presLayoutVars>
          <dgm:bulletEnabled val="1"/>
        </dgm:presLayoutVars>
      </dgm:prSet>
      <dgm:spPr/>
    </dgm:pt>
    <dgm:pt modelId="{4A4E343B-76B2-45FD-9327-71FC319E9FBC}" type="pres">
      <dgm:prSet presAssocID="{E865D7D4-E21C-4594-8FBB-F12ED4BB0A18}" presName="sibTrans" presStyleCnt="0"/>
      <dgm:spPr/>
    </dgm:pt>
    <dgm:pt modelId="{9426C6E8-EC8D-4960-ADAE-5A3ACFFC6C42}" type="pres">
      <dgm:prSet presAssocID="{957A6E31-2CC7-4624-83FB-F6CA59CA45B9}" presName="node" presStyleLbl="node1" presStyleIdx="1" presStyleCnt="5">
        <dgm:presLayoutVars>
          <dgm:bulletEnabled val="1"/>
        </dgm:presLayoutVars>
      </dgm:prSet>
      <dgm:spPr/>
    </dgm:pt>
    <dgm:pt modelId="{CF37F0EC-8DFE-4718-85DD-B82D38762613}" type="pres">
      <dgm:prSet presAssocID="{F70AE784-2D12-4B7F-9FE3-30E0795433F8}" presName="sibTrans" presStyleCnt="0"/>
      <dgm:spPr/>
    </dgm:pt>
    <dgm:pt modelId="{DF42473F-1970-4BB0-BB4B-E6B5F8804184}" type="pres">
      <dgm:prSet presAssocID="{6044EC60-9F44-4397-B175-856BF00084DB}" presName="node" presStyleLbl="node1" presStyleIdx="2" presStyleCnt="5">
        <dgm:presLayoutVars>
          <dgm:bulletEnabled val="1"/>
        </dgm:presLayoutVars>
      </dgm:prSet>
      <dgm:spPr/>
    </dgm:pt>
    <dgm:pt modelId="{2AB7C461-CE97-4D23-AD4F-1848C97DEFB5}" type="pres">
      <dgm:prSet presAssocID="{9C4938FC-C880-4CEB-9DE1-A8080EC96BFF}" presName="sibTrans" presStyleCnt="0"/>
      <dgm:spPr/>
    </dgm:pt>
    <dgm:pt modelId="{906E4227-3DBC-4038-B664-2D8D7FBAC583}" type="pres">
      <dgm:prSet presAssocID="{1997FE4C-4DBD-4498-8B5A-621C62E09767}" presName="node" presStyleLbl="node1" presStyleIdx="3" presStyleCnt="5">
        <dgm:presLayoutVars>
          <dgm:bulletEnabled val="1"/>
        </dgm:presLayoutVars>
      </dgm:prSet>
      <dgm:spPr/>
    </dgm:pt>
    <dgm:pt modelId="{1D04AE43-CA65-4A6B-82CD-19B98E703796}" type="pres">
      <dgm:prSet presAssocID="{93E92663-1E90-49C2-8E20-89A643ED848F}" presName="sibTrans" presStyleCnt="0"/>
      <dgm:spPr/>
    </dgm:pt>
    <dgm:pt modelId="{D874CC72-4D12-4C3B-A353-237AB69763A5}" type="pres">
      <dgm:prSet presAssocID="{4A3CE53A-EAD2-4D21-8B12-9069CF7B2FEB}" presName="node" presStyleLbl="node1" presStyleIdx="4" presStyleCnt="5">
        <dgm:presLayoutVars>
          <dgm:bulletEnabled val="1"/>
        </dgm:presLayoutVars>
      </dgm:prSet>
      <dgm:spPr/>
    </dgm:pt>
  </dgm:ptLst>
  <dgm:cxnLst>
    <dgm:cxn modelId="{9DAC175D-CC00-4B59-A29E-763625EF0499}" type="presOf" srcId="{4A3CE53A-EAD2-4D21-8B12-9069CF7B2FEB}" destId="{D874CC72-4D12-4C3B-A353-237AB69763A5}" srcOrd="0" destOrd="0" presId="urn:microsoft.com/office/officeart/2005/8/layout/default"/>
    <dgm:cxn modelId="{6DD9C950-01FF-48AB-BB15-EC6A62895221}" srcId="{AD8DF321-13D2-437F-939B-22CBF5FF917D}" destId="{957A6E31-2CC7-4624-83FB-F6CA59CA45B9}" srcOrd="1" destOrd="0" parTransId="{C01F7338-31D7-4332-8CC0-74B3E25ACC81}" sibTransId="{F70AE784-2D12-4B7F-9FE3-30E0795433F8}"/>
    <dgm:cxn modelId="{EDB1558F-3FC8-4039-9B6C-A07165168C81}" srcId="{AD8DF321-13D2-437F-939B-22CBF5FF917D}" destId="{6044EC60-9F44-4397-B175-856BF00084DB}" srcOrd="2" destOrd="0" parTransId="{01421DDA-DCA1-4BAE-8F0E-6363E8776E46}" sibTransId="{9C4938FC-C880-4CEB-9DE1-A8080EC96BFF}"/>
    <dgm:cxn modelId="{D2963B94-C9E6-4FE6-9883-53C99FF257BA}" type="presOf" srcId="{AD8DF321-13D2-437F-939B-22CBF5FF917D}" destId="{49F0FD99-2953-4B27-875B-F00BB271B53D}" srcOrd="0" destOrd="0" presId="urn:microsoft.com/office/officeart/2005/8/layout/default"/>
    <dgm:cxn modelId="{60AB0DC4-545B-4929-B8F1-4BB1A3040937}" srcId="{AD8DF321-13D2-437F-939B-22CBF5FF917D}" destId="{1997FE4C-4DBD-4498-8B5A-621C62E09767}" srcOrd="3" destOrd="0" parTransId="{66AA1A86-2022-464F-A42F-A74CE2AEE1B8}" sibTransId="{93E92663-1E90-49C2-8E20-89A643ED848F}"/>
    <dgm:cxn modelId="{DF8919CA-517C-4D05-8C9D-04C868DABD76}" srcId="{AD8DF321-13D2-437F-939B-22CBF5FF917D}" destId="{4A3CE53A-EAD2-4D21-8B12-9069CF7B2FEB}" srcOrd="4" destOrd="0" parTransId="{97AE59AD-3733-4776-AE4F-372DC47552FD}" sibTransId="{6C297D0E-B2A0-4A95-84AB-340AAF47503D}"/>
    <dgm:cxn modelId="{F5B0DDD7-E2D7-4F4C-975A-356F239580C6}" type="presOf" srcId="{6044EC60-9F44-4397-B175-856BF00084DB}" destId="{DF42473F-1970-4BB0-BB4B-E6B5F8804184}" srcOrd="0" destOrd="0" presId="urn:microsoft.com/office/officeart/2005/8/layout/default"/>
    <dgm:cxn modelId="{AB5EA9E2-4BDE-43A4-80BF-80B156EB05CD}" type="presOf" srcId="{1997FE4C-4DBD-4498-8B5A-621C62E09767}" destId="{906E4227-3DBC-4038-B664-2D8D7FBAC583}" srcOrd="0" destOrd="0" presId="urn:microsoft.com/office/officeart/2005/8/layout/default"/>
    <dgm:cxn modelId="{269970E5-59DF-4C15-A2BD-FBD25E4F2692}" type="presOf" srcId="{957A6E31-2CC7-4624-83FB-F6CA59CA45B9}" destId="{9426C6E8-EC8D-4960-ADAE-5A3ACFFC6C42}" srcOrd="0" destOrd="0" presId="urn:microsoft.com/office/officeart/2005/8/layout/default"/>
    <dgm:cxn modelId="{7D2F62E8-E9AD-4F49-B86A-1E7A949CF9D7}" type="presOf" srcId="{F26385DE-8178-4E39-ACB1-92E97F6A2366}" destId="{FC6A5B7D-7BC8-4746-8408-702CF93CCAF3}" srcOrd="0" destOrd="0" presId="urn:microsoft.com/office/officeart/2005/8/layout/default"/>
    <dgm:cxn modelId="{FD006CF9-4A8A-42F2-8E60-5B102F9688ED}" srcId="{AD8DF321-13D2-437F-939B-22CBF5FF917D}" destId="{F26385DE-8178-4E39-ACB1-92E97F6A2366}" srcOrd="0" destOrd="0" parTransId="{027C4C3A-5FE9-4F75-9C16-7D7522019D77}" sibTransId="{E865D7D4-E21C-4594-8FBB-F12ED4BB0A18}"/>
    <dgm:cxn modelId="{BEF56B9D-336D-4411-BC18-6A500D1CF643}" type="presParOf" srcId="{49F0FD99-2953-4B27-875B-F00BB271B53D}" destId="{FC6A5B7D-7BC8-4746-8408-702CF93CCAF3}" srcOrd="0" destOrd="0" presId="urn:microsoft.com/office/officeart/2005/8/layout/default"/>
    <dgm:cxn modelId="{4E36BE8D-BCBA-4098-A807-F9ED8C92A371}" type="presParOf" srcId="{49F0FD99-2953-4B27-875B-F00BB271B53D}" destId="{4A4E343B-76B2-45FD-9327-71FC319E9FBC}" srcOrd="1" destOrd="0" presId="urn:microsoft.com/office/officeart/2005/8/layout/default"/>
    <dgm:cxn modelId="{469594FA-1873-4004-B692-26FD2C89D8DC}" type="presParOf" srcId="{49F0FD99-2953-4B27-875B-F00BB271B53D}" destId="{9426C6E8-EC8D-4960-ADAE-5A3ACFFC6C42}" srcOrd="2" destOrd="0" presId="urn:microsoft.com/office/officeart/2005/8/layout/default"/>
    <dgm:cxn modelId="{7D27BEE7-12FA-443C-B3B1-AE0AF7EFEAD0}" type="presParOf" srcId="{49F0FD99-2953-4B27-875B-F00BB271B53D}" destId="{CF37F0EC-8DFE-4718-85DD-B82D38762613}" srcOrd="3" destOrd="0" presId="urn:microsoft.com/office/officeart/2005/8/layout/default"/>
    <dgm:cxn modelId="{78BBD78A-642C-4C34-B4E7-1819E57B456A}" type="presParOf" srcId="{49F0FD99-2953-4B27-875B-F00BB271B53D}" destId="{DF42473F-1970-4BB0-BB4B-E6B5F8804184}" srcOrd="4" destOrd="0" presId="urn:microsoft.com/office/officeart/2005/8/layout/default"/>
    <dgm:cxn modelId="{AFD80BBE-230C-4688-BCD1-FB2C0B7F9699}" type="presParOf" srcId="{49F0FD99-2953-4B27-875B-F00BB271B53D}" destId="{2AB7C461-CE97-4D23-AD4F-1848C97DEFB5}" srcOrd="5" destOrd="0" presId="urn:microsoft.com/office/officeart/2005/8/layout/default"/>
    <dgm:cxn modelId="{27AC2382-F745-4EE1-B71E-FBF719E1A36D}" type="presParOf" srcId="{49F0FD99-2953-4B27-875B-F00BB271B53D}" destId="{906E4227-3DBC-4038-B664-2D8D7FBAC583}" srcOrd="6" destOrd="0" presId="urn:microsoft.com/office/officeart/2005/8/layout/default"/>
    <dgm:cxn modelId="{B01BBFD5-3692-45A6-913F-1A32D91012F4}" type="presParOf" srcId="{49F0FD99-2953-4B27-875B-F00BB271B53D}" destId="{1D04AE43-CA65-4A6B-82CD-19B98E703796}" srcOrd="7" destOrd="0" presId="urn:microsoft.com/office/officeart/2005/8/layout/default"/>
    <dgm:cxn modelId="{E2508192-A083-44C7-AE3F-75FE34A3A815}" type="presParOf" srcId="{49F0FD99-2953-4B27-875B-F00BB271B53D}" destId="{D874CC72-4D12-4C3B-A353-237AB69763A5}" srcOrd="8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DF321-13D2-437F-939B-22CBF5FF917D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F26385DE-8178-4E39-ACB1-92E97F6A2366}">
      <dgm:prSet phldrT="[Text]"/>
      <dgm:spPr>
        <a:solidFill>
          <a:srgbClr val="89C06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t-EE" b="0" i="0" u="none" strike="noStrike" dirty="0">
              <a:effectLst/>
              <a:latin typeface="Calibri" panose="020F0502020204030204" pitchFamily="34" charset="0"/>
            </a:rPr>
            <a:t>Eraldi liigina</a:t>
          </a:r>
          <a:br>
            <a:rPr lang="et-EE" b="0" i="0" u="none" strike="noStrike" dirty="0">
              <a:effectLst/>
              <a:latin typeface="Calibri" panose="020F0502020204030204" pitchFamily="34" charset="0"/>
            </a:rPr>
          </a:br>
          <a:r>
            <a:rPr lang="et-EE" b="0" i="0" u="none" strike="noStrike" dirty="0">
              <a:effectLst/>
              <a:latin typeface="Calibri" panose="020F0502020204030204" pitchFamily="34" charset="0"/>
            </a:rPr>
            <a:t>- kasutaja vaates ei tohi olla 20+ valikut</a:t>
          </a:r>
        </a:p>
        <a:p>
          <a:pPr>
            <a:buFont typeface="Arial" panose="020B0604020202020204" pitchFamily="34" charset="0"/>
            <a:buChar char="•"/>
          </a:pPr>
          <a:r>
            <a:rPr lang="et-EE" b="0" i="0" u="none" strike="noStrike" dirty="0">
              <a:effectLst/>
              <a:latin typeface="Calibri" panose="020F0502020204030204" pitchFamily="34" charset="0"/>
            </a:rPr>
            <a:t>- saab luua sõltumata varasema liigi seadistustest</a:t>
          </a:r>
        </a:p>
        <a:p>
          <a:pPr>
            <a:buFont typeface="Arial" panose="020B0604020202020204" pitchFamily="34" charset="0"/>
            <a:buChar char="•"/>
          </a:pPr>
          <a:r>
            <a:rPr lang="et-EE" b="0" i="0" u="none" strike="noStrike" dirty="0">
              <a:effectLst/>
              <a:latin typeface="Calibri" panose="020F0502020204030204" pitchFamily="34" charset="0"/>
            </a:rPr>
            <a:t>-  </a:t>
          </a:r>
          <a:r>
            <a:rPr lang="et-EE" b="0" i="0" u="none" strike="noStrike" dirty="0" err="1">
              <a:effectLst/>
              <a:latin typeface="Calibri" panose="020F0502020204030204" pitchFamily="34" charset="0"/>
            </a:rPr>
            <a:t>visuaalis</a:t>
          </a:r>
          <a:r>
            <a:rPr lang="et-EE" b="0" i="0" u="none" strike="noStrike" dirty="0">
              <a:effectLst/>
              <a:latin typeface="Calibri" panose="020F0502020204030204" pitchFamily="34" charset="0"/>
            </a:rPr>
            <a:t> grupeeritavad (dokumendi loomisel)</a:t>
          </a:r>
          <a:endParaRPr lang="et-EE" dirty="0"/>
        </a:p>
      </dgm:t>
    </dgm:pt>
    <dgm:pt modelId="{027C4C3A-5FE9-4F75-9C16-7D7522019D77}" type="parTrans" cxnId="{FD006CF9-4A8A-42F2-8E60-5B102F9688ED}">
      <dgm:prSet/>
      <dgm:spPr/>
      <dgm:t>
        <a:bodyPr/>
        <a:lstStyle/>
        <a:p>
          <a:endParaRPr lang="et-EE"/>
        </a:p>
      </dgm:t>
    </dgm:pt>
    <dgm:pt modelId="{E865D7D4-E21C-4594-8FBB-F12ED4BB0A18}" type="sibTrans" cxnId="{FD006CF9-4A8A-42F2-8E60-5B102F9688ED}">
      <dgm:prSet/>
      <dgm:spPr/>
      <dgm:t>
        <a:bodyPr/>
        <a:lstStyle/>
        <a:p>
          <a:endParaRPr lang="et-EE"/>
        </a:p>
      </dgm:t>
    </dgm:pt>
    <dgm:pt modelId="{957A6E31-2CC7-4624-83FB-F6CA59CA45B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t-EE" b="0" i="0" u="none" strike="noStrike" dirty="0">
              <a:effectLst/>
              <a:latin typeface="Calibri" panose="020F0502020204030204" pitchFamily="34" charset="0"/>
            </a:rPr>
            <a:t>Alamliigina</a:t>
          </a:r>
          <a:endParaRPr lang="et-EE" b="0" i="0" u="none" strike="noStrike" dirty="0">
            <a:effectLst/>
            <a:latin typeface="Arial" panose="020B0604020202020204" pitchFamily="34" charset="0"/>
          </a:endParaRPr>
        </a:p>
      </dgm:t>
    </dgm:pt>
    <dgm:pt modelId="{F70AE784-2D12-4B7F-9FE3-30E0795433F8}" type="sibTrans" cxnId="{6DD9C950-01FF-48AB-BB15-EC6A62895221}">
      <dgm:prSet/>
      <dgm:spPr/>
      <dgm:t>
        <a:bodyPr/>
        <a:lstStyle/>
        <a:p>
          <a:endParaRPr lang="et-EE"/>
        </a:p>
      </dgm:t>
    </dgm:pt>
    <dgm:pt modelId="{C01F7338-31D7-4332-8CC0-74B3E25ACC81}" type="parTrans" cxnId="{6DD9C950-01FF-48AB-BB15-EC6A62895221}">
      <dgm:prSet/>
      <dgm:spPr/>
      <dgm:t>
        <a:bodyPr/>
        <a:lstStyle/>
        <a:p>
          <a:endParaRPr lang="et-EE"/>
        </a:p>
      </dgm:t>
    </dgm:pt>
    <dgm:pt modelId="{6044EC60-9F44-4397-B175-856BF00084DB}">
      <dgm:prSet/>
      <dgm:spPr>
        <a:solidFill>
          <a:srgbClr val="C7CC06"/>
        </a:solidFill>
      </dgm:spPr>
      <dgm:t>
        <a:bodyPr/>
        <a:lstStyle/>
        <a:p>
          <a:pPr algn="ctr"/>
          <a:r>
            <a:rPr lang="et-EE" b="0" i="0" u="none" strike="noStrike" dirty="0">
              <a:effectLst/>
              <a:latin typeface="Calibri" panose="020F0502020204030204" pitchFamily="34" charset="0"/>
            </a:rPr>
            <a:t>Kasutades IF funktsionaalsust</a:t>
          </a:r>
        </a:p>
        <a:p>
          <a:pPr algn="ctr"/>
          <a:r>
            <a:rPr lang="et-EE" b="0" i="0" u="none" strike="noStrike" dirty="0">
              <a:effectLst/>
              <a:latin typeface="Calibri" panose="020F0502020204030204" pitchFamily="34" charset="0"/>
            </a:rPr>
            <a:t>- kasutaja peab eeldama, mis võimalused on esmasest valikust edasi liikumisel </a:t>
          </a:r>
        </a:p>
        <a:p>
          <a:pPr algn="ctr"/>
          <a:r>
            <a:rPr lang="et-EE" b="0" i="0" u="none" strike="noStrike" dirty="0">
              <a:effectLst/>
              <a:latin typeface="Calibri" panose="020F0502020204030204" pitchFamily="34" charset="0"/>
            </a:rPr>
            <a:t>- teekond kasutajale valikuni jõudmiseni on liiga pikk</a:t>
          </a:r>
          <a:br>
            <a:rPr lang="et-EE" b="0" i="0" u="none" strike="noStrike" dirty="0">
              <a:effectLst/>
              <a:latin typeface="Calibri" panose="020F0502020204030204" pitchFamily="34" charset="0"/>
            </a:rPr>
          </a:br>
          <a:r>
            <a:rPr lang="et-EE" b="0" i="0" u="none" strike="noStrike" dirty="0">
              <a:effectLst/>
              <a:latin typeface="Calibri" panose="020F0502020204030204" pitchFamily="34" charset="0"/>
            </a:rPr>
            <a:t>- kasutaja muudab valikut, andmeväljade komplektid erinevad (mis saab juba lisatud infost)</a:t>
          </a:r>
        </a:p>
        <a:p>
          <a:pPr algn="ctr"/>
          <a:r>
            <a:rPr lang="et-EE" b="0" i="0" u="none" strike="noStrike" dirty="0">
              <a:effectLst/>
              <a:latin typeface="Calibri" panose="020F0502020204030204" pitchFamily="34" charset="0"/>
            </a:rPr>
            <a:t>- väljade paiknemise keerukus</a:t>
          </a:r>
          <a:endParaRPr lang="et-EE" b="0" i="0" u="none" strike="noStrike" dirty="0">
            <a:effectLst/>
            <a:latin typeface="Arial" panose="020B0604020202020204" pitchFamily="34" charset="0"/>
          </a:endParaRPr>
        </a:p>
      </dgm:t>
    </dgm:pt>
    <dgm:pt modelId="{9C4938FC-C880-4CEB-9DE1-A8080EC96BFF}" type="sibTrans" cxnId="{EDB1558F-3FC8-4039-9B6C-A07165168C81}">
      <dgm:prSet/>
      <dgm:spPr/>
      <dgm:t>
        <a:bodyPr/>
        <a:lstStyle/>
        <a:p>
          <a:endParaRPr lang="et-EE"/>
        </a:p>
      </dgm:t>
    </dgm:pt>
    <dgm:pt modelId="{01421DDA-DCA1-4BAE-8F0E-6363E8776E46}" type="parTrans" cxnId="{EDB1558F-3FC8-4039-9B6C-A07165168C81}">
      <dgm:prSet/>
      <dgm:spPr/>
      <dgm:t>
        <a:bodyPr/>
        <a:lstStyle/>
        <a:p>
          <a:endParaRPr lang="et-EE"/>
        </a:p>
      </dgm:t>
    </dgm:pt>
    <dgm:pt modelId="{49F0FD99-2953-4B27-875B-F00BB271B53D}" type="pres">
      <dgm:prSet presAssocID="{AD8DF321-13D2-437F-939B-22CBF5FF917D}" presName="diagram" presStyleCnt="0">
        <dgm:presLayoutVars>
          <dgm:dir/>
          <dgm:resizeHandles val="exact"/>
        </dgm:presLayoutVars>
      </dgm:prSet>
      <dgm:spPr/>
    </dgm:pt>
    <dgm:pt modelId="{FC6A5B7D-7BC8-4746-8408-702CF93CCAF3}" type="pres">
      <dgm:prSet presAssocID="{F26385DE-8178-4E39-ACB1-92E97F6A2366}" presName="node" presStyleLbl="node1" presStyleIdx="0" presStyleCnt="3" custScaleX="60466" custScaleY="35754" custLinFactNeighborX="-23719" custLinFactNeighborY="16992">
        <dgm:presLayoutVars>
          <dgm:bulletEnabled val="1"/>
        </dgm:presLayoutVars>
      </dgm:prSet>
      <dgm:spPr/>
    </dgm:pt>
    <dgm:pt modelId="{4A4E343B-76B2-45FD-9327-71FC319E9FBC}" type="pres">
      <dgm:prSet presAssocID="{E865D7D4-E21C-4594-8FBB-F12ED4BB0A18}" presName="sibTrans" presStyleCnt="0"/>
      <dgm:spPr/>
    </dgm:pt>
    <dgm:pt modelId="{9426C6E8-EC8D-4960-ADAE-5A3ACFFC6C42}" type="pres">
      <dgm:prSet presAssocID="{957A6E31-2CC7-4624-83FB-F6CA59CA45B9}" presName="node" presStyleLbl="node1" presStyleIdx="1" presStyleCnt="3" custScaleX="60096" custScaleY="23955" custLinFactNeighborX="-23905" custLinFactNeighborY="43407">
        <dgm:presLayoutVars>
          <dgm:bulletEnabled val="1"/>
        </dgm:presLayoutVars>
      </dgm:prSet>
      <dgm:spPr/>
    </dgm:pt>
    <dgm:pt modelId="{CF37F0EC-8DFE-4718-85DD-B82D38762613}" type="pres">
      <dgm:prSet presAssocID="{F70AE784-2D12-4B7F-9FE3-30E0795433F8}" presName="sibTrans" presStyleCnt="0"/>
      <dgm:spPr/>
    </dgm:pt>
    <dgm:pt modelId="{DF42473F-1970-4BB0-BB4B-E6B5F8804184}" type="pres">
      <dgm:prSet presAssocID="{6044EC60-9F44-4397-B175-856BF00084DB}" presName="node" presStyleLbl="node1" presStyleIdx="2" presStyleCnt="3" custScaleX="60538" custScaleY="35754" custLinFactNeighborX="-23684" custLinFactNeighborY="-36981">
        <dgm:presLayoutVars>
          <dgm:bulletEnabled val="1"/>
        </dgm:presLayoutVars>
      </dgm:prSet>
      <dgm:spPr/>
    </dgm:pt>
  </dgm:ptLst>
  <dgm:cxnLst>
    <dgm:cxn modelId="{6DD9C950-01FF-48AB-BB15-EC6A62895221}" srcId="{AD8DF321-13D2-437F-939B-22CBF5FF917D}" destId="{957A6E31-2CC7-4624-83FB-F6CA59CA45B9}" srcOrd="1" destOrd="0" parTransId="{C01F7338-31D7-4332-8CC0-74B3E25ACC81}" sibTransId="{F70AE784-2D12-4B7F-9FE3-30E0795433F8}"/>
    <dgm:cxn modelId="{EDB1558F-3FC8-4039-9B6C-A07165168C81}" srcId="{AD8DF321-13D2-437F-939B-22CBF5FF917D}" destId="{6044EC60-9F44-4397-B175-856BF00084DB}" srcOrd="2" destOrd="0" parTransId="{01421DDA-DCA1-4BAE-8F0E-6363E8776E46}" sibTransId="{9C4938FC-C880-4CEB-9DE1-A8080EC96BFF}"/>
    <dgm:cxn modelId="{D2963B94-C9E6-4FE6-9883-53C99FF257BA}" type="presOf" srcId="{AD8DF321-13D2-437F-939B-22CBF5FF917D}" destId="{49F0FD99-2953-4B27-875B-F00BB271B53D}" srcOrd="0" destOrd="0" presId="urn:microsoft.com/office/officeart/2005/8/layout/default"/>
    <dgm:cxn modelId="{F5B0DDD7-E2D7-4F4C-975A-356F239580C6}" type="presOf" srcId="{6044EC60-9F44-4397-B175-856BF00084DB}" destId="{DF42473F-1970-4BB0-BB4B-E6B5F8804184}" srcOrd="0" destOrd="0" presId="urn:microsoft.com/office/officeart/2005/8/layout/default"/>
    <dgm:cxn modelId="{269970E5-59DF-4C15-A2BD-FBD25E4F2692}" type="presOf" srcId="{957A6E31-2CC7-4624-83FB-F6CA59CA45B9}" destId="{9426C6E8-EC8D-4960-ADAE-5A3ACFFC6C42}" srcOrd="0" destOrd="0" presId="urn:microsoft.com/office/officeart/2005/8/layout/default"/>
    <dgm:cxn modelId="{7D2F62E8-E9AD-4F49-B86A-1E7A949CF9D7}" type="presOf" srcId="{F26385DE-8178-4E39-ACB1-92E97F6A2366}" destId="{FC6A5B7D-7BC8-4746-8408-702CF93CCAF3}" srcOrd="0" destOrd="0" presId="urn:microsoft.com/office/officeart/2005/8/layout/default"/>
    <dgm:cxn modelId="{FD006CF9-4A8A-42F2-8E60-5B102F9688ED}" srcId="{AD8DF321-13D2-437F-939B-22CBF5FF917D}" destId="{F26385DE-8178-4E39-ACB1-92E97F6A2366}" srcOrd="0" destOrd="0" parTransId="{027C4C3A-5FE9-4F75-9C16-7D7522019D77}" sibTransId="{E865D7D4-E21C-4594-8FBB-F12ED4BB0A18}"/>
    <dgm:cxn modelId="{BEF56B9D-336D-4411-BC18-6A500D1CF643}" type="presParOf" srcId="{49F0FD99-2953-4B27-875B-F00BB271B53D}" destId="{FC6A5B7D-7BC8-4746-8408-702CF93CCAF3}" srcOrd="0" destOrd="0" presId="urn:microsoft.com/office/officeart/2005/8/layout/default"/>
    <dgm:cxn modelId="{4E36BE8D-BCBA-4098-A807-F9ED8C92A371}" type="presParOf" srcId="{49F0FD99-2953-4B27-875B-F00BB271B53D}" destId="{4A4E343B-76B2-45FD-9327-71FC319E9FBC}" srcOrd="1" destOrd="0" presId="urn:microsoft.com/office/officeart/2005/8/layout/default"/>
    <dgm:cxn modelId="{469594FA-1873-4004-B692-26FD2C89D8DC}" type="presParOf" srcId="{49F0FD99-2953-4B27-875B-F00BB271B53D}" destId="{9426C6E8-EC8D-4960-ADAE-5A3ACFFC6C42}" srcOrd="2" destOrd="0" presId="urn:microsoft.com/office/officeart/2005/8/layout/default"/>
    <dgm:cxn modelId="{7D27BEE7-12FA-443C-B3B1-AE0AF7EFEAD0}" type="presParOf" srcId="{49F0FD99-2953-4B27-875B-F00BB271B53D}" destId="{CF37F0EC-8DFE-4718-85DD-B82D38762613}" srcOrd="3" destOrd="0" presId="urn:microsoft.com/office/officeart/2005/8/layout/default"/>
    <dgm:cxn modelId="{78BBD78A-642C-4C34-B4E7-1819E57B456A}" type="presParOf" srcId="{49F0FD99-2953-4B27-875B-F00BB271B53D}" destId="{DF42473F-1970-4BB0-BB4B-E6B5F8804184}" srcOrd="4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A5B7D-7BC8-4746-8408-702CF93CCAF3}">
      <dsp:nvSpPr>
        <dsp:cNvPr id="0" name=""/>
        <dsp:cNvSpPr/>
      </dsp:nvSpPr>
      <dsp:spPr>
        <a:xfrm>
          <a:off x="0" y="676990"/>
          <a:ext cx="2037209" cy="1222325"/>
        </a:xfrm>
        <a:prstGeom prst="rect">
          <a:avLst/>
        </a:prstGeom>
        <a:solidFill>
          <a:srgbClr val="3865B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1400" b="0" i="0" u="none" strike="noStrike" kern="1200">
              <a:effectLst/>
              <a:latin typeface="Calibri" panose="020F0502020204030204" pitchFamily="34" charset="0"/>
            </a:rPr>
            <a:t>Kasutajamugavus</a:t>
          </a:r>
          <a:endParaRPr lang="et-EE" sz="1400" kern="1200"/>
        </a:p>
      </dsp:txBody>
      <dsp:txXfrm>
        <a:off x="0" y="676990"/>
        <a:ext cx="2037209" cy="1222325"/>
      </dsp:txXfrm>
    </dsp:sp>
    <dsp:sp modelId="{9426C6E8-EC8D-4960-ADAE-5A3ACFFC6C42}">
      <dsp:nvSpPr>
        <dsp:cNvPr id="0" name=""/>
        <dsp:cNvSpPr/>
      </dsp:nvSpPr>
      <dsp:spPr>
        <a:xfrm>
          <a:off x="2240929" y="676990"/>
          <a:ext cx="2037209" cy="1222325"/>
        </a:xfrm>
        <a:prstGeom prst="rect">
          <a:avLst/>
        </a:prstGeom>
        <a:solidFill>
          <a:srgbClr val="3865B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0" i="0" u="none" strike="noStrike" kern="1200">
              <a:effectLst/>
              <a:latin typeface="Calibri" panose="020F0502020204030204" pitchFamily="34" charset="0"/>
            </a:rPr>
            <a:t>Visuaal </a:t>
          </a:r>
          <a:endParaRPr lang="et-EE" sz="1400" b="0" i="0" u="none" strike="noStrike" kern="1200" dirty="0">
            <a:effectLst/>
            <a:latin typeface="Arial" panose="020B0604020202020204" pitchFamily="34" charset="0"/>
          </a:endParaRPr>
        </a:p>
      </dsp:txBody>
      <dsp:txXfrm>
        <a:off x="2240929" y="676990"/>
        <a:ext cx="2037209" cy="1222325"/>
      </dsp:txXfrm>
    </dsp:sp>
    <dsp:sp modelId="{DF42473F-1970-4BB0-BB4B-E6B5F8804184}">
      <dsp:nvSpPr>
        <dsp:cNvPr id="0" name=""/>
        <dsp:cNvSpPr/>
      </dsp:nvSpPr>
      <dsp:spPr>
        <a:xfrm>
          <a:off x="4481859" y="676990"/>
          <a:ext cx="2037209" cy="1222325"/>
        </a:xfrm>
        <a:prstGeom prst="rect">
          <a:avLst/>
        </a:prstGeom>
        <a:solidFill>
          <a:srgbClr val="3865B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0" i="0" u="none" strike="noStrike" kern="1200" dirty="0">
              <a:effectLst/>
              <a:latin typeface="Calibri" panose="020F0502020204030204" pitchFamily="34" charset="0"/>
            </a:rPr>
            <a:t>Liikide ühtlustatus </a:t>
          </a:r>
          <a:endParaRPr lang="et-EE" sz="1400" b="0" i="0" u="none" strike="noStrike" kern="1200" dirty="0">
            <a:effectLst/>
            <a:latin typeface="Arial" panose="020B0604020202020204" pitchFamily="34" charset="0"/>
          </a:endParaRPr>
        </a:p>
      </dsp:txBody>
      <dsp:txXfrm>
        <a:off x="4481859" y="676990"/>
        <a:ext cx="2037209" cy="1222325"/>
      </dsp:txXfrm>
    </dsp:sp>
    <dsp:sp modelId="{906E4227-3DBC-4038-B664-2D8D7FBAC583}">
      <dsp:nvSpPr>
        <dsp:cNvPr id="0" name=""/>
        <dsp:cNvSpPr/>
      </dsp:nvSpPr>
      <dsp:spPr>
        <a:xfrm>
          <a:off x="1120464" y="2103036"/>
          <a:ext cx="2037209" cy="1222325"/>
        </a:xfrm>
        <a:prstGeom prst="rect">
          <a:avLst/>
        </a:prstGeom>
        <a:solidFill>
          <a:srgbClr val="3865B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b="0" i="0" u="none" strike="noStrike" kern="1200" dirty="0">
              <a:effectLst/>
              <a:latin typeface="Calibri" panose="020F0502020204030204" pitchFamily="34" charset="0"/>
            </a:rPr>
            <a:t>Administreerimismugavus</a:t>
          </a:r>
        </a:p>
      </dsp:txBody>
      <dsp:txXfrm>
        <a:off x="1120464" y="2103036"/>
        <a:ext cx="2037209" cy="1222325"/>
      </dsp:txXfrm>
    </dsp:sp>
    <dsp:sp modelId="{D874CC72-4D12-4C3B-A353-237AB69763A5}">
      <dsp:nvSpPr>
        <dsp:cNvPr id="0" name=""/>
        <dsp:cNvSpPr/>
      </dsp:nvSpPr>
      <dsp:spPr>
        <a:xfrm>
          <a:off x="3361394" y="2103036"/>
          <a:ext cx="2037209" cy="1222325"/>
        </a:xfrm>
        <a:prstGeom prst="rect">
          <a:avLst/>
        </a:prstGeom>
        <a:solidFill>
          <a:srgbClr val="3865B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>
              <a:latin typeface="Calibri" panose="020F0502020204030204" pitchFamily="34" charset="0"/>
            </a:rPr>
            <a:t>…</a:t>
          </a:r>
          <a:endParaRPr lang="et-EE" sz="1400" b="0" i="0" u="none" strike="noStrike" kern="1200" dirty="0">
            <a:effectLst/>
            <a:latin typeface="Arial" panose="020B0604020202020204" pitchFamily="34" charset="0"/>
          </a:endParaRPr>
        </a:p>
      </dsp:txBody>
      <dsp:txXfrm>
        <a:off x="3361394" y="2103036"/>
        <a:ext cx="2037209" cy="122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A5B7D-7BC8-4746-8408-702CF93CCAF3}">
      <dsp:nvSpPr>
        <dsp:cNvPr id="0" name=""/>
        <dsp:cNvSpPr/>
      </dsp:nvSpPr>
      <dsp:spPr>
        <a:xfrm>
          <a:off x="521155" y="700471"/>
          <a:ext cx="4153743" cy="1473683"/>
        </a:xfrm>
        <a:prstGeom prst="rect">
          <a:avLst/>
        </a:prstGeom>
        <a:solidFill>
          <a:srgbClr val="89C06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Eraldi liigina</a:t>
          </a:r>
          <a:br>
            <a:rPr lang="et-EE" sz="1200" b="0" i="0" u="none" strike="noStrike" kern="1200" dirty="0">
              <a:effectLst/>
              <a:latin typeface="Calibri" panose="020F0502020204030204" pitchFamily="34" charset="0"/>
            </a:rPr>
          </a:b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kasutaja vaates ei tohi olla 20+ valikut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saab luua sõltumata varasema liigi seadistustest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 </a:t>
          </a:r>
          <a:r>
            <a:rPr lang="et-EE" sz="1200" b="0" i="0" u="none" strike="noStrike" kern="1200" dirty="0" err="1">
              <a:effectLst/>
              <a:latin typeface="Calibri" panose="020F0502020204030204" pitchFamily="34" charset="0"/>
            </a:rPr>
            <a:t>visuaalis</a:t>
          </a: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 grupeeritavad (dokumendi loomisel)</a:t>
          </a:r>
          <a:endParaRPr lang="et-EE" sz="1200" kern="1200" dirty="0"/>
        </a:p>
      </dsp:txBody>
      <dsp:txXfrm>
        <a:off x="521155" y="700471"/>
        <a:ext cx="4153743" cy="1473683"/>
      </dsp:txXfrm>
    </dsp:sp>
    <dsp:sp modelId="{9426C6E8-EC8D-4960-ADAE-5A3ACFFC6C42}">
      <dsp:nvSpPr>
        <dsp:cNvPr id="0" name=""/>
        <dsp:cNvSpPr/>
      </dsp:nvSpPr>
      <dsp:spPr>
        <a:xfrm>
          <a:off x="521087" y="3949866"/>
          <a:ext cx="4128326" cy="98736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Alamliigina</a:t>
          </a:r>
          <a:endParaRPr lang="et-EE" sz="1200" b="0" i="0" u="none" strike="noStrike" kern="1200" dirty="0">
            <a:effectLst/>
            <a:latin typeface="Arial" panose="020B0604020202020204" pitchFamily="34" charset="0"/>
          </a:endParaRPr>
        </a:p>
      </dsp:txBody>
      <dsp:txXfrm>
        <a:off x="521087" y="3949866"/>
        <a:ext cx="4128326" cy="987360"/>
      </dsp:txXfrm>
    </dsp:sp>
    <dsp:sp modelId="{DF42473F-1970-4BB0-BB4B-E6B5F8804184}">
      <dsp:nvSpPr>
        <dsp:cNvPr id="0" name=""/>
        <dsp:cNvSpPr/>
      </dsp:nvSpPr>
      <dsp:spPr>
        <a:xfrm>
          <a:off x="521087" y="2310804"/>
          <a:ext cx="4158689" cy="1473683"/>
        </a:xfrm>
        <a:prstGeom prst="rect">
          <a:avLst/>
        </a:prstGeom>
        <a:solidFill>
          <a:srgbClr val="C7CC0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Kasutades IF funktsionaalsust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kasutaja peab eeldama, mis võimalused on esmasest valikust edasi liikumisel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teekond kasutajale valikuni jõudmiseni on liiga pikk</a:t>
          </a:r>
          <a:br>
            <a:rPr lang="et-EE" sz="1200" b="0" i="0" u="none" strike="noStrike" kern="1200" dirty="0">
              <a:effectLst/>
              <a:latin typeface="Calibri" panose="020F0502020204030204" pitchFamily="34" charset="0"/>
            </a:rPr>
          </a:b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kasutaja muudab valikut, andmeväljade komplektid erinevad (mis saab juba lisatud infost)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0" i="0" u="none" strike="noStrike" kern="1200" dirty="0">
              <a:effectLst/>
              <a:latin typeface="Calibri" panose="020F0502020204030204" pitchFamily="34" charset="0"/>
            </a:rPr>
            <a:t>- väljade paiknemise keerukus</a:t>
          </a:r>
          <a:endParaRPr lang="et-EE" sz="1200" b="0" i="0" u="none" strike="noStrike" kern="1200" dirty="0">
            <a:effectLst/>
            <a:latin typeface="Arial" panose="020B0604020202020204" pitchFamily="34" charset="0"/>
          </a:endParaRPr>
        </a:p>
      </dsp:txBody>
      <dsp:txXfrm>
        <a:off x="521087" y="2310804"/>
        <a:ext cx="4158689" cy="147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8E6B-5F96-B858-460A-3B676ACC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59769-8DF3-BAB9-7CCD-7426AB7B8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6047-8FC6-F599-9228-438F0962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A01B-C9B8-DD0B-A7DB-5BA963EA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52330-0B02-353C-C698-8E850031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945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A39C-C8B9-31D2-D3B0-4B84B6B6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0488D-5A4B-B7B1-D6EB-63FB2160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6E71-D5A0-4C37-F027-EF475205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D9435-17D2-B68C-8C1D-C1804CF0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70C7-66D9-181C-B790-4B40DA49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7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529DE-1B48-A729-C898-7029662EC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0956D-572F-D832-9BA8-9EE5E64EC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07E7D-1FD4-34E2-0E26-2608F89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BF2D-19D5-F1A4-1BFC-1EB15D11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15E6-520B-4C21-6386-5DEC1B93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701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DE8F-25BE-1A42-A2FA-5582904F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F58D-3A07-8A5A-FD30-786789D6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AC82F-6BAA-09B3-CAC3-D6E34C3B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9C24-EAD7-AC83-7EA7-C4E324AD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FF65F-8278-2758-0BDF-66790304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88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824A-0956-A570-96E9-67345E41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C0E0D-F833-207B-ADE2-AA0D0B66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B2E55-8287-B425-9D66-DCD99C3A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7B64-018D-B02B-DEDF-CD73D7D7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CD6CC-292A-E7CB-1768-6ED3F780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594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E23B-DA08-38A3-4560-452FA8EA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22CA-01B7-F75C-9A4D-F5A62AE11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B5BB-003B-5E16-7E00-050A06FE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838B6-E717-E38D-CF68-4ED8910A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6786D-DF49-9ED6-7917-8F8CF044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60DC5-2C7A-49E5-F790-6AF5FD2A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166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E9A5-235F-3E7E-411F-5ADC01D6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C0EF-B818-8EA4-B2FA-833E5BB46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259AA-285A-C75E-AA88-A8C1C25B1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79F99-9BF2-0588-1FC5-369CF93A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B8D7D-10E0-BC86-5461-66A73D7F5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6D15E-F503-700C-C610-4B162D84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79CDE-2559-8E97-333C-41132C69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6B0FF-E633-704E-274F-F368C98B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201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8BC9-7DDB-E1DE-2424-9BF2AEB5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64226-5DF6-9732-1361-5F6D8C81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105C7-10DB-F728-76BD-43C0AC35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39774-725D-62A9-41B0-176D044A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102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79098-AE1F-5F26-3081-0510B782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EDA62-47D1-6DA9-AEF8-BDE2E15F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255D5-8B04-E0E6-38F0-14B878AD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401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D72C-403D-B586-C359-A9BFA252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43E7-B004-17D0-718C-0A2ECE1C5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174A1-2F8A-8E82-510D-D9A8CD15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BCC8E-47D1-2F6F-BB8D-A9984FE5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F006-1D8A-2F8D-6855-C95411F4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91D88-3D40-8EC2-368A-661739F6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480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F72B-1925-5E9E-51B3-3DA57470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E0475-1301-43BE-3ECF-95CDCBA20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3AB17-C8DD-FFEC-E200-1881A4A5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C895-5716-EFA2-C2C5-C2E2ECB1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4CC0B-72FE-47B7-9567-D590FBBB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D76A6-763C-293D-0C67-293B0D35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85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6F7AA-161B-8123-F5D0-C1D7C307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80327-5590-8CD0-6C63-08F48F326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D4715-565C-067E-96B0-9E5311C2D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A8FB-F1B6-48E8-9F51-FD0E98D12AFB}" type="datetimeFigureOut">
              <a:rPr lang="et-EE" smtClean="0"/>
              <a:t>29.08.2024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FCBE-F5DF-35E8-38DE-74EC5650D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F89E-BF44-4CFF-6CA4-3FCA092B8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0DFC-2224-4A18-A7D0-C5938B4918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38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2_87367D4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4E64-BFD5-C042-EE5C-E5FAB546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352" y="683451"/>
            <a:ext cx="9144000" cy="715581"/>
          </a:xfrm>
        </p:spPr>
        <p:txBody>
          <a:bodyPr>
            <a:normAutofit/>
          </a:bodyPr>
          <a:lstStyle/>
          <a:p>
            <a:pPr algn="l"/>
            <a:r>
              <a:rPr lang="et-EE" sz="2400" dirty="0">
                <a:latin typeface="+mn-lt"/>
              </a:rPr>
              <a:t>Küsimused töörühmas aruteluks (28.08.2024)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C0002-C5BE-0C78-1A76-53CE4328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112" y="1875854"/>
            <a:ext cx="9144000" cy="3360610"/>
          </a:xfrm>
        </p:spPr>
        <p:txBody>
          <a:bodyPr>
            <a:normAutofit/>
          </a:bodyPr>
          <a:lstStyle/>
          <a:p>
            <a:pPr algn="l"/>
            <a:r>
              <a:rPr lang="et-EE" b="0" i="0" dirty="0">
                <a:effectLst/>
              </a:rPr>
              <a:t>Kas sisemise dokumendi alamliigid loome eraldi liikidena, universaalse sisemise dokumendi alamliigina või kasutades ainult IF funktsionaalsust?</a:t>
            </a:r>
          </a:p>
          <a:p>
            <a:pPr algn="l"/>
            <a:endParaRPr lang="et-EE" dirty="0"/>
          </a:p>
          <a:p>
            <a:pPr algn="l"/>
            <a:r>
              <a:rPr lang="et-EE" b="0" i="0" dirty="0">
                <a:effectLst/>
              </a:rPr>
              <a:t>Millise sisemise dokumendi valime MVP liigiks?</a:t>
            </a:r>
          </a:p>
          <a:p>
            <a:pPr algn="l"/>
            <a:endParaRPr lang="et-EE" dirty="0"/>
          </a:p>
          <a:p>
            <a:pPr algn="l"/>
            <a:r>
              <a:rPr lang="et-EE" b="0" i="0" dirty="0">
                <a:effectLst/>
              </a:rPr>
              <a:t>Kes sooviksid olla kaasatud MVP-</a:t>
            </a:r>
            <a:r>
              <a:rPr lang="et-EE" b="0" i="0" dirty="0" err="1">
                <a:effectLst/>
              </a:rPr>
              <a:t>sse</a:t>
            </a:r>
            <a:r>
              <a:rPr lang="et-EE" b="0" i="0" dirty="0"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138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11D-284D-8EE1-9F49-38F72EFA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>
                <a:latin typeface="+mn-lt"/>
              </a:rPr>
              <a:t>Hääletuse kokkuvõte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7E66-55E3-6033-A4DE-14D33E27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200" b="1" dirty="0"/>
              <a:t>Hankedokument</a:t>
            </a:r>
            <a:r>
              <a:rPr lang="et-EE" sz="1200" dirty="0"/>
              <a:t> (14)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Võimalikud erinevad osapooled, kes lisaks asutusele on protsessiga seotud (nt RTK)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Vajalikud seosed ka hetkel kasutuses oleva süsteemiga (nt kk, leping)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Võimalikud piloteerivad asutused hääletuse põhjal (</a:t>
            </a:r>
            <a:r>
              <a:rPr lang="et-EE" sz="1200" b="1" dirty="0" err="1"/>
              <a:t>dh</a:t>
            </a:r>
            <a:r>
              <a:rPr lang="et-EE" sz="1200" b="1" dirty="0"/>
              <a:t> teenust kasutavad </a:t>
            </a:r>
            <a:r>
              <a:rPr lang="et-EE" sz="1200" dirty="0"/>
              <a:t>ja teenust mitte kasutavad): </a:t>
            </a:r>
            <a:r>
              <a:rPr lang="et-EE" sz="1200" b="1" dirty="0"/>
              <a:t>RTK</a:t>
            </a:r>
            <a:r>
              <a:rPr lang="et-EE" sz="1200" dirty="0"/>
              <a:t>, Ravimiamet, TEHIK, TAI, RK, </a:t>
            </a:r>
            <a:r>
              <a:rPr lang="et-EE" sz="1200" b="1" dirty="0"/>
              <a:t>Statistikaamet</a:t>
            </a:r>
            <a:r>
              <a:rPr lang="et-EE" sz="1200" dirty="0"/>
              <a:t>, vanglad, </a:t>
            </a:r>
            <a:r>
              <a:rPr lang="et-E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Terviseamet</a:t>
            </a:r>
            <a:r>
              <a:rPr lang="et-EE" sz="1200" dirty="0"/>
              <a:t>, MTA, </a:t>
            </a:r>
            <a:r>
              <a:rPr lang="et-EE" sz="1200" b="1" dirty="0"/>
              <a:t>KA</a:t>
            </a:r>
            <a:r>
              <a:rPr lang="et-EE" sz="1200" dirty="0"/>
              <a:t>,</a:t>
            </a:r>
            <a:r>
              <a:rPr lang="et-EE" sz="1200" b="1" dirty="0"/>
              <a:t> PA</a:t>
            </a:r>
            <a:r>
              <a:rPr lang="et-EE" sz="1200" dirty="0"/>
              <a:t>,</a:t>
            </a:r>
            <a:r>
              <a:rPr lang="et-EE" sz="1200" b="1" dirty="0"/>
              <a:t> AKI</a:t>
            </a:r>
            <a:r>
              <a:rPr lang="et-EE" sz="1200" dirty="0"/>
              <a:t>, </a:t>
            </a:r>
            <a:r>
              <a:rPr lang="et-EE" sz="1200" b="1" dirty="0"/>
              <a:t>TTJA</a:t>
            </a:r>
            <a:r>
              <a:rPr lang="et-EE" sz="1200" dirty="0"/>
              <a:t>, RIT, </a:t>
            </a:r>
            <a:r>
              <a:rPr lang="et-EE" sz="1200" b="1" dirty="0" err="1"/>
              <a:t>JuM</a:t>
            </a:r>
            <a:r>
              <a:rPr lang="et-EE" sz="1200" dirty="0"/>
              <a:t>, </a:t>
            </a:r>
            <a:r>
              <a:rPr lang="et-EE" sz="1200" b="1" dirty="0"/>
              <a:t>RAM</a:t>
            </a:r>
            <a:r>
              <a:rPr lang="et-EE" sz="1200" dirty="0"/>
              <a:t>, </a:t>
            </a:r>
            <a:r>
              <a:rPr lang="et-EE" sz="1200" b="1" dirty="0"/>
              <a:t>SOM</a:t>
            </a:r>
            <a:r>
              <a:rPr lang="et-EE" sz="1200" dirty="0"/>
              <a:t>, </a:t>
            </a:r>
            <a:r>
              <a:rPr lang="et-EE" sz="1200" b="1" dirty="0"/>
              <a:t>MKM</a:t>
            </a:r>
            <a:r>
              <a:rPr lang="et-EE" sz="1200" dirty="0"/>
              <a:t>, </a:t>
            </a:r>
            <a:r>
              <a:rPr lang="et-EE" sz="1200" b="1" dirty="0"/>
              <a:t>KLIM</a:t>
            </a:r>
            <a:r>
              <a:rPr lang="et-EE" sz="1200" dirty="0"/>
              <a:t>, </a:t>
            </a:r>
            <a:r>
              <a:rPr lang="et-EE" sz="1200" b="1" dirty="0"/>
              <a:t>HTM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200" b="1" dirty="0"/>
              <a:t>Majasisene dokument </a:t>
            </a:r>
            <a:r>
              <a:rPr lang="et-EE" sz="1200" dirty="0"/>
              <a:t>(13), (esildis 11+1(kiri))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Võimalike erinevate osapoolte protsessiga seotus vajab täpsustamist (kasutuslugu/-lood)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Vajalike seoste vajadus hetkel kasutuses oleva süsteemiga vajab täpsustamist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Võimalikud piloteerivad asutused hääletuse põhjal: (RTK), Ravimiamet, SIM va, TEHIK, RK, </a:t>
            </a:r>
            <a:r>
              <a:rPr lang="et-E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Terviseamet</a:t>
            </a:r>
            <a:r>
              <a:rPr lang="et-EE" sz="1200" dirty="0"/>
              <a:t>, MTA, </a:t>
            </a:r>
            <a:r>
              <a:rPr lang="et-EE" sz="1200" b="1" dirty="0"/>
              <a:t>KA</a:t>
            </a:r>
            <a:r>
              <a:rPr lang="et-EE" sz="1200" dirty="0"/>
              <a:t>,</a:t>
            </a:r>
            <a:r>
              <a:rPr lang="et-EE" sz="1200" b="1" dirty="0"/>
              <a:t> PA</a:t>
            </a:r>
            <a:r>
              <a:rPr lang="et-EE" sz="1200" dirty="0"/>
              <a:t>,</a:t>
            </a:r>
            <a:r>
              <a:rPr lang="et-EE" sz="1200" b="1" dirty="0"/>
              <a:t> AKI</a:t>
            </a:r>
            <a:r>
              <a:rPr lang="et-EE" sz="1200" dirty="0"/>
              <a:t>, Harju Maakohus, </a:t>
            </a:r>
            <a:r>
              <a:rPr lang="et-EE" sz="1200" b="1" dirty="0"/>
              <a:t>TTJA</a:t>
            </a:r>
            <a:r>
              <a:rPr lang="et-EE" sz="1200" dirty="0"/>
              <a:t>, RIT, </a:t>
            </a:r>
            <a:r>
              <a:rPr lang="et-EE" sz="1200" b="1" dirty="0" err="1"/>
              <a:t>JuM</a:t>
            </a:r>
            <a:r>
              <a:rPr lang="et-EE" sz="1200" dirty="0"/>
              <a:t>, </a:t>
            </a:r>
            <a:r>
              <a:rPr lang="et-EE" sz="1200" b="1" dirty="0"/>
              <a:t>RAM</a:t>
            </a:r>
            <a:r>
              <a:rPr lang="et-EE" sz="1200" dirty="0"/>
              <a:t>, </a:t>
            </a:r>
            <a:r>
              <a:rPr lang="et-EE" sz="1200" b="1" dirty="0"/>
              <a:t>SOM</a:t>
            </a:r>
            <a:r>
              <a:rPr lang="et-EE" sz="1200" dirty="0"/>
              <a:t>, </a:t>
            </a:r>
            <a:r>
              <a:rPr lang="et-EE" sz="1200" b="1" dirty="0"/>
              <a:t>MKM</a:t>
            </a:r>
            <a:r>
              <a:rPr lang="et-EE" sz="1200" dirty="0"/>
              <a:t>, </a:t>
            </a:r>
            <a:r>
              <a:rPr lang="et-EE" sz="1200" b="1" dirty="0"/>
              <a:t>KLIM</a:t>
            </a:r>
            <a:r>
              <a:rPr lang="et-EE" sz="1200" dirty="0"/>
              <a:t>, KAM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200" b="1" dirty="0"/>
              <a:t>Memo</a:t>
            </a:r>
            <a:r>
              <a:rPr lang="et-EE" sz="1200" dirty="0"/>
              <a:t> (13)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200" b="1" dirty="0"/>
              <a:t>Ringkäiguleh</a:t>
            </a:r>
            <a:r>
              <a:rPr lang="et-EE" sz="1200" dirty="0"/>
              <a:t>t (12)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Võimalikud erinevad osapooled, kes lisaks asutusele on protsessiga seotud (nt RIT, RTK)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Olenevalt lahendusest võivad vajalikud olla ka seosed hetkel kasutuses oleva süsteemiga (nt tööleping, kk)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dirty="0"/>
              <a:t>Võimalikud piloteerivad asutused hääletuse põhjal: </a:t>
            </a:r>
            <a:r>
              <a:rPr lang="et-EE" sz="1200" b="1" dirty="0"/>
              <a:t>RTK</a:t>
            </a:r>
            <a:r>
              <a:rPr lang="et-EE" sz="1200" dirty="0"/>
              <a:t>, Ravimiamet, TEHIK, TAI, RK, </a:t>
            </a:r>
            <a:r>
              <a:rPr lang="et-EE" sz="1200" b="1" dirty="0"/>
              <a:t>Statistikaamet</a:t>
            </a:r>
            <a:r>
              <a:rPr lang="et-EE" sz="1200" dirty="0"/>
              <a:t>, vanglad, </a:t>
            </a:r>
            <a:r>
              <a:rPr lang="et-EE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Terviseamet</a:t>
            </a:r>
            <a:r>
              <a:rPr lang="et-EE" sz="1200" dirty="0"/>
              <a:t>, MTA, </a:t>
            </a:r>
            <a:r>
              <a:rPr lang="et-EE" sz="1200" b="1" dirty="0"/>
              <a:t>KA</a:t>
            </a:r>
            <a:r>
              <a:rPr lang="et-EE" sz="1200" dirty="0"/>
              <a:t>,</a:t>
            </a:r>
            <a:r>
              <a:rPr lang="et-EE" sz="1200" b="1" dirty="0"/>
              <a:t> PA</a:t>
            </a:r>
            <a:r>
              <a:rPr lang="et-EE" sz="1200" dirty="0"/>
              <a:t>,</a:t>
            </a:r>
            <a:r>
              <a:rPr lang="et-EE" sz="1200" b="1" dirty="0"/>
              <a:t> AKI</a:t>
            </a:r>
            <a:r>
              <a:rPr lang="et-EE" sz="1200" dirty="0"/>
              <a:t>, </a:t>
            </a:r>
            <a:r>
              <a:rPr lang="et-EE" sz="1200" b="1" dirty="0"/>
              <a:t>TTJA</a:t>
            </a:r>
            <a:r>
              <a:rPr lang="et-EE" sz="1200" dirty="0"/>
              <a:t>, RIT, </a:t>
            </a:r>
            <a:r>
              <a:rPr lang="et-EE" sz="1200" b="1" dirty="0" err="1"/>
              <a:t>JuM</a:t>
            </a:r>
            <a:r>
              <a:rPr lang="et-EE" sz="1200" dirty="0"/>
              <a:t>, </a:t>
            </a:r>
            <a:r>
              <a:rPr lang="et-EE" sz="1200" b="1" dirty="0"/>
              <a:t>RAM</a:t>
            </a:r>
            <a:r>
              <a:rPr lang="et-EE" sz="1200" dirty="0"/>
              <a:t>, </a:t>
            </a:r>
            <a:r>
              <a:rPr lang="et-EE" sz="1200" b="1" dirty="0"/>
              <a:t>SOM</a:t>
            </a:r>
            <a:r>
              <a:rPr lang="et-EE" sz="1200" dirty="0"/>
              <a:t>, </a:t>
            </a:r>
            <a:r>
              <a:rPr lang="et-EE" sz="1200" b="1" dirty="0"/>
              <a:t>MKM</a:t>
            </a:r>
            <a:r>
              <a:rPr lang="et-EE" sz="1200" dirty="0"/>
              <a:t>,</a:t>
            </a:r>
          </a:p>
          <a:p>
            <a:r>
              <a:rPr lang="et-EE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175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96AB-C485-F3EC-1501-46FD0D23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b="1" i="0" u="sng" dirty="0">
                <a:effectLst/>
              </a:rPr>
              <a:t>Kes sooviksid olla kaasatud MVP-</a:t>
            </a:r>
            <a:r>
              <a:rPr lang="et-EE" sz="2400" b="1" i="0" u="sng" dirty="0" err="1">
                <a:effectLst/>
              </a:rPr>
              <a:t>sse</a:t>
            </a:r>
            <a:r>
              <a:rPr lang="et-EE" sz="2400" b="1" i="0" u="sng" dirty="0">
                <a:effectLst/>
              </a:rPr>
              <a:t>?</a:t>
            </a:r>
            <a:endParaRPr lang="et-EE" sz="2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6282-420A-2129-66ED-41922E169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Ca 3 asutust</a:t>
            </a:r>
          </a:p>
          <a:p>
            <a:r>
              <a:rPr lang="et-EE" dirty="0"/>
              <a:t>Eelistatult teenust kasutavad</a:t>
            </a:r>
          </a:p>
          <a:p>
            <a:r>
              <a:rPr lang="et-EE" dirty="0"/>
              <a:t>Reaalne dokumentide loomine uues süsteemis (PS maht)</a:t>
            </a:r>
          </a:p>
          <a:p>
            <a:r>
              <a:rPr lang="et-EE" dirty="0"/>
              <a:t>Dokumenti loovad tavakasutajad, seotud erinevad kasutajate grupid</a:t>
            </a:r>
          </a:p>
        </p:txBody>
      </p:sp>
    </p:spTree>
    <p:extLst>
      <p:ext uri="{BB962C8B-B14F-4D97-AF65-F5344CB8AC3E}">
        <p14:creationId xmlns:p14="http://schemas.microsoft.com/office/powerpoint/2010/main" val="342989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4E64-BFD5-C042-EE5C-E5FAB546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352" y="683451"/>
            <a:ext cx="9144000" cy="715581"/>
          </a:xfrm>
        </p:spPr>
        <p:txBody>
          <a:bodyPr>
            <a:noAutofit/>
          </a:bodyPr>
          <a:lstStyle/>
          <a:p>
            <a:pPr algn="l"/>
            <a:r>
              <a:rPr lang="et-EE" sz="2400" b="1" i="0" u="sng" dirty="0">
                <a:effectLst/>
              </a:rPr>
              <a:t>Kas dokumendi alamliigid loome eraldi liikidena, liigi alamliigina või kasutades ainult IF lahendust?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C0002-C5BE-0C78-1A76-53CE4328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464" y="1347216"/>
            <a:ext cx="9144000" cy="5017007"/>
          </a:xfrm>
        </p:spPr>
        <p:txBody>
          <a:bodyPr>
            <a:normAutofit/>
          </a:bodyPr>
          <a:lstStyle/>
          <a:p>
            <a:pPr algn="l"/>
            <a:endParaRPr lang="et-EE" dirty="0"/>
          </a:p>
          <a:p>
            <a:r>
              <a:rPr lang="et-EE" dirty="0"/>
              <a:t> Mida silmas pidada?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24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Kasutajamugavus</a:t>
            </a:r>
            <a:endParaRPr lang="et-EE" sz="2400" b="0" i="0" u="none" strike="noStrike" dirty="0">
              <a:effectLst/>
              <a:latin typeface="Arial" panose="020B0604020202020204" pitchFamily="34" charset="0"/>
            </a:endParaRPr>
          </a:p>
          <a:p>
            <a:pPr algn="l"/>
            <a:endParaRPr lang="et-EE" b="0" i="0" dirty="0">
              <a:effectLst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EAAF08-E3AE-A903-CBC5-9A1D73687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590482"/>
              </p:ext>
            </p:extLst>
          </p:nvPr>
        </p:nvGraphicFramePr>
        <p:xfrm>
          <a:off x="2560638" y="2172197"/>
          <a:ext cx="6519069" cy="400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29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E07D-53C8-1E35-73B0-BECC891E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61" y="336323"/>
            <a:ext cx="10515600" cy="5934075"/>
          </a:xfrm>
        </p:spPr>
        <p:txBody>
          <a:bodyPr anchor="t">
            <a:normAutofit fontScale="90000"/>
          </a:bodyPr>
          <a:lstStyle/>
          <a:p>
            <a:r>
              <a:rPr lang="et-EE" dirty="0"/>
              <a:t>Näited (eraldi liik ja alamliik)</a:t>
            </a: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1CBED-9E8C-2475-3ABD-AE4F4FC47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3273"/>
            <a:ext cx="229552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05017-09D6-01B6-FBC8-3A0E9584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54" y="1333273"/>
            <a:ext cx="3677262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370B3-6A20-3A88-76ED-37291AD3E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163" y="336323"/>
            <a:ext cx="3456810" cy="288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4A236-F374-19BC-9B27-24F80EEDB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133" y="3127602"/>
            <a:ext cx="4214696" cy="245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7EF989A-44B7-34E6-A728-209FBC8D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54" y="5003555"/>
            <a:ext cx="16002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E07D-53C8-1E35-73B0-BECC891E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 anchor="t">
            <a:normAutofit fontScale="90000"/>
          </a:bodyPr>
          <a:lstStyle/>
          <a:p>
            <a:r>
              <a:rPr lang="et-EE" dirty="0"/>
              <a:t>Näited (IF)</a:t>
            </a: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35285-3830-5495-CF9A-1956D985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1047751"/>
            <a:ext cx="6810375" cy="50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1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4E64-BFD5-C042-EE5C-E5FAB546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352" y="683451"/>
            <a:ext cx="9144000" cy="715581"/>
          </a:xfrm>
        </p:spPr>
        <p:txBody>
          <a:bodyPr>
            <a:noAutofit/>
          </a:bodyPr>
          <a:lstStyle/>
          <a:p>
            <a:pPr algn="l"/>
            <a:r>
              <a:rPr lang="et-EE" sz="2400" b="1" i="0" u="sng" dirty="0">
                <a:effectLst/>
              </a:rPr>
              <a:t>Kas dokumendi alamliigid loome eraldi liikidena, liigi alamliigina või kasutades ainult IF funktsionaalsust?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C0002-C5BE-0C78-1A76-53CE4328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464" y="1549147"/>
            <a:ext cx="9144000" cy="4815076"/>
          </a:xfrm>
        </p:spPr>
        <p:txBody>
          <a:bodyPr>
            <a:normAutofit/>
          </a:bodyPr>
          <a:lstStyle/>
          <a:p>
            <a:pPr lvl="0"/>
            <a:r>
              <a:rPr lang="et-EE" sz="2400" dirty="0"/>
              <a:t>Arutame, millised on plussid ja millised miinused?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24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Kasutajamugavus</a:t>
            </a:r>
            <a:endParaRPr lang="et-EE" sz="2400" b="0" i="0" u="none" strike="noStrike" dirty="0">
              <a:effectLst/>
              <a:latin typeface="Arial" panose="020B0604020202020204" pitchFamily="34" charset="0"/>
            </a:endParaRPr>
          </a:p>
          <a:p>
            <a:pPr algn="l"/>
            <a:endParaRPr lang="et-EE" b="0" i="0" dirty="0">
              <a:effectLst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EAAF08-E3AE-A903-CBC5-9A1D73687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840690"/>
              </p:ext>
            </p:extLst>
          </p:nvPr>
        </p:nvGraphicFramePr>
        <p:xfrm>
          <a:off x="713550" y="1549147"/>
          <a:ext cx="8454834" cy="530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44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4E64-BFD5-C042-EE5C-E5FAB546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352" y="683451"/>
            <a:ext cx="9144000" cy="715581"/>
          </a:xfrm>
        </p:spPr>
        <p:txBody>
          <a:bodyPr>
            <a:normAutofit fontScale="90000"/>
          </a:bodyPr>
          <a:lstStyle/>
          <a:p>
            <a:pPr algn="l"/>
            <a:br>
              <a:rPr lang="et-EE" sz="4000" dirty="0">
                <a:latin typeface="+mn-lt"/>
              </a:rPr>
            </a:br>
            <a:br>
              <a:rPr lang="et-EE" sz="4000" dirty="0">
                <a:latin typeface="+mn-lt"/>
              </a:rPr>
            </a:br>
            <a:br>
              <a:rPr lang="et-EE" sz="4000" dirty="0">
                <a:latin typeface="+mn-lt"/>
              </a:rPr>
            </a:br>
            <a:br>
              <a:rPr lang="et-EE" sz="4000" dirty="0">
                <a:latin typeface="+mn-lt"/>
              </a:rPr>
            </a:br>
            <a:br>
              <a:rPr lang="et-EE" sz="1400" b="0" i="0" dirty="0">
                <a:effectLst/>
              </a:rPr>
            </a:br>
            <a:br>
              <a:rPr lang="et-EE" sz="1400" b="0" i="0" dirty="0">
                <a:effectLst/>
              </a:rPr>
            </a:br>
            <a:br>
              <a:rPr lang="et-EE" sz="1400" b="0" i="0" dirty="0">
                <a:effectLst/>
              </a:rPr>
            </a:br>
            <a:r>
              <a:rPr lang="et-EE" sz="2700" b="1" i="0" u="sng" dirty="0">
                <a:effectLst/>
              </a:rPr>
              <a:t>Millise sisemise dokumendi valime MVP liigiks? </a:t>
            </a:r>
            <a:endParaRPr lang="et-EE" sz="2700" b="1" u="sng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C0002-C5BE-0C78-1A76-53CE4328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112" y="1875854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t-EE" sz="2400" dirty="0">
                <a:latin typeface="+mn-lt"/>
              </a:rPr>
              <a:t>DHS sisemiste dokumentide hetkeseis</a:t>
            </a:r>
            <a:endParaRPr lang="et-E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t-EE" dirty="0"/>
              <a:t>Alaliike ca 174 (2022 korje)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t-EE" dirty="0"/>
              <a:t>Alal</a:t>
            </a:r>
            <a:r>
              <a:rPr lang="et-EE" b="0" i="0" dirty="0">
                <a:effectLst/>
              </a:rPr>
              <a:t>iigid kattuvad (nt ringkäigule</a:t>
            </a:r>
            <a:r>
              <a:rPr lang="et-EE" dirty="0"/>
              <a:t>ht, hankedokument, memo)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t-EE" b="0" i="0" dirty="0">
                <a:effectLst/>
              </a:rPr>
              <a:t>Osade sisemiste dokumentide jaoks on olemas funktsionaalsused ka teistes süsteemides (nt RTIP, TOPLIS, </a:t>
            </a:r>
            <a:r>
              <a:rPr lang="et-EE" b="0" i="0" dirty="0" err="1">
                <a:effectLst/>
              </a:rPr>
              <a:t>PlanPro</a:t>
            </a:r>
            <a:r>
              <a:rPr lang="et-EE" b="0" i="0" dirty="0">
                <a:effectLst/>
              </a:rPr>
              <a:t>, </a:t>
            </a:r>
            <a:r>
              <a:rPr lang="et-EE" b="0" i="0" dirty="0" err="1">
                <a:effectLst/>
              </a:rPr>
              <a:t>Jira</a:t>
            </a:r>
            <a:r>
              <a:rPr lang="et-EE" b="0" i="0" dirty="0">
                <a:effectLst/>
              </a:rPr>
              <a:t>, TEHIK, jt)</a:t>
            </a:r>
          </a:p>
        </p:txBody>
      </p:sp>
    </p:spTree>
    <p:extLst>
      <p:ext uri="{BB962C8B-B14F-4D97-AF65-F5344CB8AC3E}">
        <p14:creationId xmlns:p14="http://schemas.microsoft.com/office/powerpoint/2010/main" val="22684951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FC0002-C5BE-0C78-1A76-53CE4328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55" y="102861"/>
            <a:ext cx="10962752" cy="6340510"/>
          </a:xfrm>
        </p:spPr>
        <p:txBody>
          <a:bodyPr>
            <a:normAutofit/>
          </a:bodyPr>
          <a:lstStyle/>
          <a:p>
            <a:pPr algn="l"/>
            <a:r>
              <a:rPr lang="et-EE" b="0" i="0" dirty="0">
                <a:effectLst/>
              </a:rPr>
              <a:t>Millise sisemise dokumendi valime MVP liigiks?</a:t>
            </a:r>
          </a:p>
          <a:p>
            <a:pPr algn="l"/>
            <a:endParaRPr lang="et-EE" sz="1000" dirty="0">
              <a:latin typeface="+mj-lt"/>
            </a:endParaRPr>
          </a:p>
          <a:p>
            <a:pPr algn="l"/>
            <a:r>
              <a:rPr lang="et-EE" dirty="0">
                <a:latin typeface="+mj-lt"/>
              </a:rPr>
              <a:t>Kokku on lepitud universaalse majasisese dokumendiliigi miinimum metaandmete komplekt ja valmis on paiknemine ekraanivormil.</a:t>
            </a: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  <a:p>
            <a:pPr algn="l"/>
            <a:endParaRPr lang="et-EE" dirty="0">
              <a:latin typeface="+mj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00C0C4A-54C2-6FD1-1674-12E92CFB8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9F313-23F8-6616-D0DD-6D944721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2" y="1583254"/>
            <a:ext cx="4010446" cy="507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93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FC284-C160-AF1C-536F-3658DC04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MVP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raames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võimalik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üldine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protsessikirjeldus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kasutuslugu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vajab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täiendavat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kirjeldamist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549F891-32FB-E6BB-66D7-D7ECEFE0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390535"/>
            <a:ext cx="8414904" cy="52826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516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4E64-BFD5-C042-EE5C-E5FAB546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392" y="262827"/>
            <a:ext cx="9144000" cy="1099629"/>
          </a:xfrm>
        </p:spPr>
        <p:txBody>
          <a:bodyPr>
            <a:normAutofit/>
          </a:bodyPr>
          <a:lstStyle/>
          <a:p>
            <a:pPr algn="l"/>
            <a:r>
              <a:rPr lang="et-EE" sz="2400" dirty="0">
                <a:latin typeface="+mn-lt"/>
              </a:rPr>
              <a:t>Varasem hääletus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87E3-1D8D-C664-7ACE-21FCB750E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 t="18133"/>
          <a:stretch/>
        </p:blipFill>
        <p:spPr>
          <a:xfrm>
            <a:off x="1321916" y="1437957"/>
            <a:ext cx="7577920" cy="515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71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13632</TotalTime>
  <Words>562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Küsimused töörühmas aruteluks (28.08.2024)</vt:lpstr>
      <vt:lpstr>Kas dokumendi alamliigid loome eraldi liikidena, liigi alamliigina või kasutades ainult IF lahendust?</vt:lpstr>
      <vt:lpstr>Näited (eraldi liik ja alamliik)         </vt:lpstr>
      <vt:lpstr>Näited (IF)         </vt:lpstr>
      <vt:lpstr>Kas dokumendi alamliigid loome eraldi liikidena, liigi alamliigina või kasutades ainult IF funktsionaalsust?</vt:lpstr>
      <vt:lpstr>       Millise sisemise dokumendi valime MVP liigiks? </vt:lpstr>
      <vt:lpstr>PowerPoint Presentation</vt:lpstr>
      <vt:lpstr>MVP raames võimalik üldine protsessikirjeldus (kasutuslugu vajab täiendavat kirjeldamist)</vt:lpstr>
      <vt:lpstr>Varasem hääletus</vt:lpstr>
      <vt:lpstr>Hääletuse kokkuvõte</vt:lpstr>
      <vt:lpstr>Kes sooviksid olla kaasatud MVP-sse?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UDHS</dc:title>
  <dc:creator>Aivi Koppel</dc:creator>
  <cp:lastModifiedBy>Aire Õismäe</cp:lastModifiedBy>
  <cp:revision>39</cp:revision>
  <dcterms:created xsi:type="dcterms:W3CDTF">2024-02-26T09:54:13Z</dcterms:created>
  <dcterms:modified xsi:type="dcterms:W3CDTF">2024-08-29T13:28:31Z</dcterms:modified>
</cp:coreProperties>
</file>